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4C5"/>
    <a:srgbClr val="3072C2"/>
    <a:srgbClr val="666666"/>
    <a:srgbClr val="004821"/>
    <a:srgbClr val="960000"/>
    <a:srgbClr val="AA0000"/>
    <a:srgbClr val="A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6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2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8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6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2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6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1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8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0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1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F225-A133-4F1A-AE49-52B56B435FB3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58C6E-F745-497E-895D-A0B3B2EAF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6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bozza@adphila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rchphila.or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hyperlink" Target="http://archphila.org/evangelization/resplife/prolife/livingwill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3810000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8153400" cy="1676399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  <a:latin typeface="Kunstler Script" pitchFamily="66" charset="0"/>
              </a:rPr>
              <a:t>To the End of Our Days</a:t>
            </a:r>
            <a:endParaRPr lang="en-US" sz="7200" b="1" dirty="0">
              <a:solidFill>
                <a:schemeClr val="accent2">
                  <a:lumMod val="75000"/>
                </a:schemeClr>
              </a:solidFill>
              <a:latin typeface="Kunstler Scrip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048000"/>
            <a:ext cx="5562600" cy="3657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Nurturing Life </a:t>
            </a:r>
          </a:p>
          <a:p>
            <a:pPr algn="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in the Face of 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Death</a:t>
            </a:r>
          </a:p>
          <a:p>
            <a:pPr algn="r"/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Steven Bozza, MA, Director</a:t>
            </a:r>
          </a:p>
          <a:p>
            <a:pPr algn="r"/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Respect Life Office</a:t>
            </a:r>
            <a:endParaRPr lang="en-US" sz="1800" dirty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Archdiocese of Philadelphia</a:t>
            </a:r>
          </a:p>
          <a:p>
            <a:pPr algn="r"/>
            <a:endParaRPr lang="en-U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>
              <a:spcBef>
                <a:spcPts val="0"/>
              </a:spcBef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Phone: (215) 587-5661 </a:t>
            </a:r>
          </a:p>
          <a:p>
            <a:pPr algn="r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Email: 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sbozza@adphila.org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www.archphila.org</a:t>
            </a:r>
            <a:endParaRPr lang="en-US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endParaRPr lang="en-US" sz="16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Do Not Resuscitate (DNR)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3200" dirty="0">
                <a:solidFill>
                  <a:schemeClr val="tx2"/>
                </a:solidFill>
                <a:latin typeface="Book Antiqua" pitchFamily="18" charset="0"/>
              </a:rPr>
              <a:t>DNR </a:t>
            </a:r>
            <a:r>
              <a:rPr lang="en-US" sz="3200" u="sng" dirty="0" smtClean="0">
                <a:solidFill>
                  <a:schemeClr val="tx2"/>
                </a:solidFill>
                <a:latin typeface="Book Antiqua" pitchFamily="18" charset="0"/>
              </a:rPr>
              <a:t>is not</a:t>
            </a:r>
            <a:r>
              <a:rPr lang="en-US" sz="32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Book Antiqua" pitchFamily="18" charset="0"/>
              </a:rPr>
              <a:t>an order that calls on                                                  medical </a:t>
            </a:r>
            <a:r>
              <a:rPr lang="en-US" sz="3200" dirty="0">
                <a:solidFill>
                  <a:schemeClr val="tx2"/>
                </a:solidFill>
                <a:latin typeface="Book Antiqua" pitchFamily="18" charset="0"/>
              </a:rPr>
              <a:t>professionals to do nothing </a:t>
            </a:r>
            <a:r>
              <a:rPr lang="en-US" sz="3200" dirty="0" smtClean="0">
                <a:solidFill>
                  <a:schemeClr val="tx2"/>
                </a:solidFill>
                <a:latin typeface="Book Antiqua" pitchFamily="18" charset="0"/>
              </a:rPr>
              <a:t>at </a:t>
            </a:r>
            <a:r>
              <a:rPr lang="en-US" sz="3200" dirty="0">
                <a:solidFill>
                  <a:schemeClr val="tx2"/>
                </a:solidFill>
                <a:latin typeface="Book Antiqua" pitchFamily="18" charset="0"/>
              </a:rPr>
              <a:t>all to a patient </a:t>
            </a:r>
            <a:r>
              <a:rPr lang="en-US" sz="3200" dirty="0" smtClean="0">
                <a:solidFill>
                  <a:schemeClr val="tx2"/>
                </a:solidFill>
                <a:latin typeface="Book Antiqua" pitchFamily="18" charset="0"/>
              </a:rPr>
              <a:t>                                               in </a:t>
            </a:r>
            <a:r>
              <a:rPr lang="en-US" sz="3200" dirty="0">
                <a:solidFill>
                  <a:schemeClr val="tx2"/>
                </a:solidFill>
                <a:latin typeface="Book Antiqua" pitchFamily="18" charset="0"/>
              </a:rPr>
              <a:t>a life </a:t>
            </a:r>
            <a:r>
              <a:rPr lang="en-US" sz="3200" dirty="0" smtClean="0">
                <a:solidFill>
                  <a:schemeClr val="tx2"/>
                </a:solidFill>
                <a:latin typeface="Book Antiqua" pitchFamily="18" charset="0"/>
              </a:rPr>
              <a:t>threatening                                condition</a:t>
            </a:r>
            <a:r>
              <a:rPr lang="en-US" sz="3200" dirty="0">
                <a:solidFill>
                  <a:schemeClr val="tx2"/>
                </a:solidFill>
                <a:latin typeface="Book Antiqua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2"/>
                </a:solidFill>
                <a:latin typeface="Book Antiqua" pitchFamily="18" charset="0"/>
              </a:rPr>
              <a:t>DNR Tattoo</a:t>
            </a:r>
            <a:endParaRPr lang="en-US" sz="3200" dirty="0">
              <a:solidFill>
                <a:schemeClr val="tx2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57400"/>
            <a:ext cx="4088285" cy="41148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9917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19199"/>
          </a:xfrm>
        </p:spPr>
        <p:txBody>
          <a:bodyPr>
            <a:normAutofit fontScale="90000"/>
          </a:bodyPr>
          <a:lstStyle/>
          <a:p>
            <a:pPr lvl="0"/>
            <a:r>
              <a:rPr lang="en-US" sz="4900" dirty="0" smtClean="0">
                <a:latin typeface="Book Antiqua" pitchFamily="18" charset="0"/>
              </a:rPr>
              <a:t>Ordinary/Proportionate Care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305800" cy="4724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  <a:latin typeface="Book Antiqua" pitchFamily="18" charset="0"/>
              </a:rPr>
              <a:t>Medication, therapy or surgery that offers </a:t>
            </a:r>
            <a:r>
              <a:rPr lang="en-US" u="sng" dirty="0" smtClean="0">
                <a:solidFill>
                  <a:srgbClr val="666666"/>
                </a:solidFill>
                <a:latin typeface="Book Antiqua" pitchFamily="18" charset="0"/>
              </a:rPr>
              <a:t>reasonable hope of benefit</a:t>
            </a:r>
            <a:r>
              <a:rPr lang="en-US" dirty="0" smtClean="0">
                <a:solidFill>
                  <a:srgbClr val="666666"/>
                </a:solidFill>
                <a:latin typeface="Book Antiqua" pitchFamily="18" charset="0"/>
              </a:rPr>
              <a:t>                           and is not exotic, experimental or overly                                                                  burdensome to the patient   </a:t>
            </a:r>
          </a:p>
          <a:p>
            <a:pPr algn="l"/>
            <a:r>
              <a:rPr lang="en-US" dirty="0" smtClean="0">
                <a:solidFill>
                  <a:srgbClr val="666666"/>
                </a:solidFill>
                <a:latin typeface="Book Antiqua" pitchFamily="18" charset="0"/>
              </a:rPr>
              <a:t>                            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666666"/>
                </a:solidFill>
                <a:latin typeface="Book Antiqua" pitchFamily="18" charset="0"/>
              </a:rPr>
              <a:t>Obligatory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rgbClr val="666666"/>
              </a:solidFill>
              <a:latin typeface="Book Antiqua" pitchFamily="18" charset="0"/>
            </a:endParaRPr>
          </a:p>
          <a:p>
            <a:pPr algn="l"/>
            <a:endParaRPr lang="en-US" dirty="0">
              <a:latin typeface="Book Antiqua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57600"/>
            <a:ext cx="3810000" cy="30480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28916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/>
          <a:lstStyle/>
          <a:p>
            <a:pPr marL="457200" indent="-457200"/>
            <a:r>
              <a:rPr lang="en-US" dirty="0">
                <a:solidFill>
                  <a:srgbClr val="666666"/>
                </a:solidFill>
                <a:latin typeface="Book Antiqua" pitchFamily="18" charset="0"/>
              </a:rPr>
              <a:t>Medication, therapy or surgery that </a:t>
            </a:r>
            <a:r>
              <a:rPr lang="en-US" dirty="0" smtClean="0">
                <a:solidFill>
                  <a:srgbClr val="666666"/>
                </a:solidFill>
                <a:latin typeface="Book Antiqua" pitchFamily="18" charset="0"/>
              </a:rPr>
              <a:t>      </a:t>
            </a:r>
            <a:r>
              <a:rPr lang="en-US" u="sng" dirty="0" smtClean="0">
                <a:solidFill>
                  <a:srgbClr val="666666"/>
                </a:solidFill>
                <a:latin typeface="Book Antiqua" pitchFamily="18" charset="0"/>
              </a:rPr>
              <a:t>does not</a:t>
            </a:r>
            <a:r>
              <a:rPr lang="en-US" dirty="0" smtClean="0">
                <a:solidFill>
                  <a:srgbClr val="666666"/>
                </a:solidFill>
                <a:latin typeface="Book Antiqua" pitchFamily="18" charset="0"/>
              </a:rPr>
              <a:t> offer </a:t>
            </a:r>
            <a:r>
              <a:rPr lang="en-US" dirty="0">
                <a:solidFill>
                  <a:srgbClr val="666666"/>
                </a:solidFill>
                <a:latin typeface="Book Antiqua" pitchFamily="18" charset="0"/>
              </a:rPr>
              <a:t>reasonable hope of benefit                           </a:t>
            </a:r>
            <a:r>
              <a:rPr lang="en-US" dirty="0" smtClean="0">
                <a:solidFill>
                  <a:srgbClr val="666666"/>
                </a:solidFill>
                <a:latin typeface="Book Antiqua" pitchFamily="18" charset="0"/>
              </a:rPr>
              <a:t>or </a:t>
            </a:r>
            <a:r>
              <a:rPr lang="en-US" dirty="0">
                <a:solidFill>
                  <a:srgbClr val="666666"/>
                </a:solidFill>
                <a:latin typeface="Book Antiqua" pitchFamily="18" charset="0"/>
              </a:rPr>
              <a:t>is </a:t>
            </a:r>
            <a:r>
              <a:rPr lang="en-US" dirty="0" smtClean="0">
                <a:solidFill>
                  <a:srgbClr val="666666"/>
                </a:solidFill>
                <a:latin typeface="Book Antiqua" pitchFamily="18" charset="0"/>
              </a:rPr>
              <a:t>exotic</a:t>
            </a:r>
            <a:r>
              <a:rPr lang="en-US" dirty="0">
                <a:solidFill>
                  <a:srgbClr val="666666"/>
                </a:solidFill>
                <a:latin typeface="Book Antiqua" pitchFamily="18" charset="0"/>
              </a:rPr>
              <a:t>, experimental </a:t>
            </a:r>
            <a:r>
              <a:rPr lang="en-US" dirty="0" smtClean="0">
                <a:solidFill>
                  <a:srgbClr val="666666"/>
                </a:solidFill>
                <a:latin typeface="Book Antiqua" pitchFamily="18" charset="0"/>
              </a:rPr>
              <a:t>                             or </a:t>
            </a:r>
            <a:r>
              <a:rPr lang="en-US" dirty="0">
                <a:solidFill>
                  <a:srgbClr val="666666"/>
                </a:solidFill>
                <a:latin typeface="Book Antiqua" pitchFamily="18" charset="0"/>
              </a:rPr>
              <a:t>overly </a:t>
            </a:r>
            <a:r>
              <a:rPr lang="en-US" dirty="0" smtClean="0">
                <a:solidFill>
                  <a:srgbClr val="666666"/>
                </a:solidFill>
                <a:latin typeface="Book Antiqua" pitchFamily="18" charset="0"/>
              </a:rPr>
              <a:t>burdensome to                                                               the </a:t>
            </a:r>
            <a:r>
              <a:rPr lang="en-US" dirty="0">
                <a:solidFill>
                  <a:srgbClr val="666666"/>
                </a:solidFill>
                <a:latin typeface="Book Antiqua" pitchFamily="18" charset="0"/>
              </a:rPr>
              <a:t>patient   </a:t>
            </a:r>
            <a:endParaRPr lang="en-US" dirty="0" smtClean="0">
              <a:solidFill>
                <a:srgbClr val="666666"/>
              </a:solidFill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666666"/>
                </a:solidFill>
                <a:latin typeface="Book Antiqua" pitchFamily="18" charset="0"/>
              </a:rPr>
              <a:t>                         	</a:t>
            </a:r>
            <a:endParaRPr lang="en-US" dirty="0">
              <a:solidFill>
                <a:srgbClr val="666666"/>
              </a:solidFill>
              <a:latin typeface="Book Antiqua" pitchFamily="18" charset="0"/>
            </a:endParaRPr>
          </a:p>
          <a:p>
            <a:pPr marL="457200" indent="-457200"/>
            <a:r>
              <a:rPr lang="en-US" b="1" dirty="0" smtClean="0">
                <a:solidFill>
                  <a:srgbClr val="666666"/>
                </a:solidFill>
                <a:latin typeface="Book Antiqua" pitchFamily="18" charset="0"/>
              </a:rPr>
              <a:t>Not Obligatory </a:t>
            </a:r>
            <a:endParaRPr lang="en-US" b="1" dirty="0">
              <a:solidFill>
                <a:srgbClr val="666666"/>
              </a:solidFill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Book Antiqua" pitchFamily="18" charset="0"/>
              </a:rPr>
              <a:t/>
            </a:r>
            <a:br>
              <a:rPr lang="en-US" dirty="0" smtClean="0">
                <a:latin typeface="Book Antiqua" pitchFamily="18" charset="0"/>
              </a:rPr>
            </a:br>
            <a:r>
              <a:rPr lang="en-US" dirty="0" smtClean="0">
                <a:latin typeface="Book Antiqua" pitchFamily="18" charset="0"/>
              </a:rPr>
              <a:t>Extraordinary/Disproportionate </a:t>
            </a:r>
            <a:r>
              <a:rPr lang="en-US" dirty="0">
                <a:latin typeface="Book Antiqua" pitchFamily="18" charset="0"/>
              </a:rPr>
              <a:t>Care</a:t>
            </a:r>
            <a:r>
              <a:rPr lang="en-US" sz="4900" dirty="0">
                <a:latin typeface="Book Antiqua" pitchFamily="18" charset="0"/>
              </a:rPr>
              <a:t/>
            </a:r>
            <a:br>
              <a:rPr lang="en-US" sz="4900" dirty="0">
                <a:latin typeface="Book Antiqua" pitchFamily="18" charset="0"/>
              </a:rPr>
            </a:br>
            <a:endParaRPr lang="en-US" sz="4900" dirty="0">
              <a:latin typeface="Book Antiqu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200400"/>
            <a:ext cx="3352800" cy="34290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37127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latin typeface="Book Antiqua" pitchFamily="18" charset="0"/>
              </a:rPr>
              <a:t>Medical Futility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600" dirty="0" smtClean="0">
                <a:latin typeface="Book Antiqua" pitchFamily="18" charset="0"/>
              </a:rPr>
              <a:t>When no medical intervention would be of benefit to the patient, and death is inevitable,  treatment can be withheld and the patient allowed to die.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343400"/>
            <a:ext cx="80010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4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Advance Directives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a.k.a.</a:t>
            </a:r>
            <a:b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Living Wills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A living will is a written document which sets forth a person’s wishes and gives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instructions about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health care when the person has an end-stage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                       medical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condition, or is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              permanently unconscious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236" y="4114800"/>
            <a:ext cx="3124200" cy="28194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291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Living Wills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/>
          <a:lstStyle/>
          <a:p>
            <a:pPr lvl="0"/>
            <a:r>
              <a:rPr lang="en-US" sz="2800" dirty="0">
                <a:latin typeface="Book Antiqua" pitchFamily="18" charset="0"/>
              </a:rPr>
              <a:t>Health care proxy must share your values</a:t>
            </a:r>
          </a:p>
          <a:p>
            <a:pPr lvl="0"/>
            <a:r>
              <a:rPr lang="en-US" sz="2800" dirty="0">
                <a:latin typeface="Book Antiqua" pitchFamily="18" charset="0"/>
              </a:rPr>
              <a:t>Communicate, communicate, communicate</a:t>
            </a:r>
          </a:p>
          <a:p>
            <a:pPr lvl="0"/>
            <a:r>
              <a:rPr lang="en-US" sz="2800" dirty="0">
                <a:latin typeface="Book Antiqua" pitchFamily="18" charset="0"/>
              </a:rPr>
              <a:t>Revisit the Living Will </a:t>
            </a:r>
            <a:r>
              <a:rPr lang="en-US" sz="2800" dirty="0" smtClean="0">
                <a:latin typeface="Book Antiqua" pitchFamily="18" charset="0"/>
              </a:rPr>
              <a:t>regularly</a:t>
            </a:r>
          </a:p>
          <a:p>
            <a:pPr marL="0" lvl="0" indent="0">
              <a:buNone/>
            </a:pPr>
            <a:endParaRPr lang="en-US" sz="2800" dirty="0" smtClean="0">
              <a:latin typeface="Book Antiqua" pitchFamily="18" charset="0"/>
            </a:endParaRPr>
          </a:p>
          <a:p>
            <a:pPr lvl="0"/>
            <a:r>
              <a:rPr lang="en-US" sz="2000" dirty="0">
                <a:latin typeface="Book Antiqua" pitchFamily="18" charset="0"/>
                <a:hlinkClick r:id="rId2"/>
              </a:rPr>
              <a:t>http://</a:t>
            </a:r>
            <a:r>
              <a:rPr lang="en-US" sz="2000" dirty="0" smtClean="0">
                <a:latin typeface="Book Antiqua" pitchFamily="18" charset="0"/>
                <a:hlinkClick r:id="rId2"/>
              </a:rPr>
              <a:t>archphila.org/evangelization/resplife/prolife/livingwill.htm</a:t>
            </a:r>
            <a:r>
              <a:rPr lang="en-US" sz="2000" dirty="0" smtClean="0">
                <a:latin typeface="Book Antiqua" pitchFamily="18" charset="0"/>
              </a:rPr>
              <a:t> </a:t>
            </a:r>
            <a:endParaRPr lang="en-US" sz="2000" dirty="0">
              <a:latin typeface="Book Antiqua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00"/>
            <a:ext cx="5791200" cy="21336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57469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174C5"/>
                </a:solidFill>
                <a:latin typeface="Book Antiqua" pitchFamily="18" charset="0"/>
              </a:rPr>
              <a:t>End of Life Issues</a:t>
            </a:r>
            <a:endParaRPr lang="en-US" dirty="0">
              <a:solidFill>
                <a:srgbClr val="3174C5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>
                <a:solidFill>
                  <a:srgbClr val="3072C2"/>
                </a:solidFill>
                <a:latin typeface="Book Antiqua" pitchFamily="18" charset="0"/>
              </a:rPr>
              <a:t>Euthanasia</a:t>
            </a:r>
          </a:p>
          <a:p>
            <a:r>
              <a:rPr lang="en-US" dirty="0" smtClean="0">
                <a:solidFill>
                  <a:srgbClr val="3072C2"/>
                </a:solidFill>
                <a:latin typeface="Book Antiqua" pitchFamily="18" charset="0"/>
              </a:rPr>
              <a:t>Quality of Life</a:t>
            </a:r>
          </a:p>
          <a:p>
            <a:r>
              <a:rPr lang="en-US" dirty="0" smtClean="0">
                <a:solidFill>
                  <a:srgbClr val="3072C2"/>
                </a:solidFill>
                <a:latin typeface="Book Antiqua" pitchFamily="18" charset="0"/>
              </a:rPr>
              <a:t>Pain Management</a:t>
            </a:r>
          </a:p>
          <a:p>
            <a:r>
              <a:rPr lang="en-US" dirty="0" smtClean="0">
                <a:solidFill>
                  <a:srgbClr val="3072C2"/>
                </a:solidFill>
                <a:latin typeface="Book Antiqua" pitchFamily="18" charset="0"/>
              </a:rPr>
              <a:t>Nutrition and Hydration</a:t>
            </a:r>
          </a:p>
          <a:p>
            <a:r>
              <a:rPr lang="en-US" dirty="0">
                <a:solidFill>
                  <a:srgbClr val="3072C2"/>
                </a:solidFill>
                <a:latin typeface="Book Antiqua" pitchFamily="18" charset="0"/>
              </a:rPr>
              <a:t>Do Not Resuscitate </a:t>
            </a:r>
            <a:r>
              <a:rPr lang="en-US" dirty="0" smtClean="0">
                <a:solidFill>
                  <a:srgbClr val="3072C2"/>
                </a:solidFill>
                <a:latin typeface="Book Antiqua" pitchFamily="18" charset="0"/>
              </a:rPr>
              <a:t>Orders</a:t>
            </a:r>
          </a:p>
          <a:p>
            <a:r>
              <a:rPr lang="en-US" dirty="0">
                <a:solidFill>
                  <a:srgbClr val="3072C2"/>
                </a:solidFill>
                <a:latin typeface="Book Antiqua" pitchFamily="18" charset="0"/>
              </a:rPr>
              <a:t>Futile </a:t>
            </a:r>
            <a:r>
              <a:rPr lang="en-US" dirty="0" smtClean="0">
                <a:solidFill>
                  <a:srgbClr val="3072C2"/>
                </a:solidFill>
                <a:latin typeface="Book Antiqua" pitchFamily="18" charset="0"/>
              </a:rPr>
              <a:t>Care</a:t>
            </a:r>
          </a:p>
          <a:p>
            <a:r>
              <a:rPr lang="en-US" dirty="0">
                <a:solidFill>
                  <a:srgbClr val="3072C2"/>
                </a:solidFill>
                <a:latin typeface="Book Antiqua" pitchFamily="18" charset="0"/>
              </a:rPr>
              <a:t>Living Will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752600"/>
            <a:ext cx="2819400" cy="3962399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25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itchFamily="18" charset="0"/>
              </a:rPr>
              <a:t>The Central Question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67669"/>
            <a:ext cx="2667000" cy="3200399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90800" y="2286000"/>
            <a:ext cx="6172200" cy="28956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Are my </a:t>
            </a:r>
            <a:endParaRPr lang="en-US" sz="4400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r>
              <a:rPr lang="en-US" sz="4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actions</a:t>
            </a:r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or </a:t>
            </a:r>
            <a:r>
              <a:rPr lang="en-US" sz="4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inactions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endParaRPr lang="en-US" sz="4400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causing 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death?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821"/>
                </a:solidFill>
                <a:latin typeface="Book Antiqua" pitchFamily="18" charset="0"/>
              </a:rPr>
              <a:t>Euthanasia</a:t>
            </a:r>
            <a:endParaRPr lang="en-US" dirty="0">
              <a:solidFill>
                <a:srgbClr val="004821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848600" cy="228599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u="sng" dirty="0" smtClean="0">
                <a:solidFill>
                  <a:srgbClr val="AA0000"/>
                </a:solidFill>
                <a:latin typeface="Book Antiqua" pitchFamily="18" charset="0"/>
              </a:rPr>
              <a:t>Definition</a:t>
            </a:r>
          </a:p>
          <a:p>
            <a:pPr marL="0" lvl="0" indent="0">
              <a:buNone/>
            </a:pPr>
            <a:endParaRPr lang="en-US" u="sng" dirty="0" smtClean="0">
              <a:solidFill>
                <a:srgbClr val="AA0000"/>
              </a:solidFill>
              <a:latin typeface="Book Antiqua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AA0000"/>
                </a:solidFill>
                <a:latin typeface="Book Antiqua" pitchFamily="18" charset="0"/>
              </a:rPr>
              <a:t>An </a:t>
            </a:r>
            <a:r>
              <a:rPr lang="en-US" u="sng" dirty="0">
                <a:solidFill>
                  <a:srgbClr val="AA0000"/>
                </a:solidFill>
                <a:latin typeface="Book Antiqua" pitchFamily="18" charset="0"/>
              </a:rPr>
              <a:t>action</a:t>
            </a:r>
            <a:r>
              <a:rPr lang="en-US" dirty="0">
                <a:solidFill>
                  <a:srgbClr val="AA0000"/>
                </a:solidFill>
                <a:latin typeface="Book Antiqua" pitchFamily="18" charset="0"/>
              </a:rPr>
              <a:t> or an </a:t>
            </a:r>
            <a:r>
              <a:rPr lang="en-US" u="sng" dirty="0">
                <a:solidFill>
                  <a:srgbClr val="AA0000"/>
                </a:solidFill>
                <a:latin typeface="Book Antiqua" pitchFamily="18" charset="0"/>
              </a:rPr>
              <a:t>omission</a:t>
            </a:r>
            <a:r>
              <a:rPr lang="en-US" dirty="0">
                <a:solidFill>
                  <a:srgbClr val="AA0000"/>
                </a:solidFill>
                <a:latin typeface="Book Antiqua" pitchFamily="18" charset="0"/>
              </a:rPr>
              <a:t> which of itself or by intention causes death, in order that all suffering may in this way be eliminated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114800"/>
            <a:ext cx="6553200" cy="25146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84032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Quality of Life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5410200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n-US" sz="3200" u="sng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Definition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			</a:t>
            </a:r>
          </a:p>
          <a:p>
            <a:pPr marL="0" lvl="1" indent="0" algn="ctr"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	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		The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ability to participate in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			social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life as far as one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can; 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the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		        the fulfillment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of all one’s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		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      physical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,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psychological 			   and spiritual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potential.</a:t>
            </a:r>
          </a:p>
          <a:p>
            <a:pPr marL="0" indent="0" algn="just">
              <a:buNone/>
            </a:pPr>
            <a:endParaRPr lang="en-US" u="sng" dirty="0">
              <a:latin typeface="Book Antiqu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22" y="1981200"/>
            <a:ext cx="2362200" cy="2286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682319"/>
            <a:ext cx="3962400" cy="19812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473054"/>
            <a:ext cx="1745208" cy="219046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25618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4821"/>
                </a:solidFill>
                <a:latin typeface="Book Antiqua" pitchFamily="18" charset="0"/>
              </a:rPr>
              <a:t>Pain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60000"/>
                </a:solidFill>
                <a:latin typeface="Book Antiqua" pitchFamily="18" charset="0"/>
              </a:rPr>
              <a:t>Patients should be </a:t>
            </a:r>
            <a:r>
              <a:rPr lang="en-US" sz="2400" u="sng" dirty="0">
                <a:solidFill>
                  <a:srgbClr val="960000"/>
                </a:solidFill>
                <a:latin typeface="Book Antiqua" pitchFamily="18" charset="0"/>
              </a:rPr>
              <a:t>kept as free of pain as </a:t>
            </a:r>
            <a:r>
              <a:rPr lang="en-US" sz="2400" u="sng" dirty="0" smtClean="0">
                <a:solidFill>
                  <a:srgbClr val="960000"/>
                </a:solidFill>
                <a:latin typeface="Book Antiqua" pitchFamily="18" charset="0"/>
              </a:rPr>
              <a:t>possible</a:t>
            </a:r>
          </a:p>
          <a:p>
            <a:pPr marL="0" indent="0">
              <a:buNone/>
            </a:pPr>
            <a:endParaRPr lang="en-US" sz="2400" dirty="0">
              <a:solidFill>
                <a:srgbClr val="960000"/>
              </a:solidFill>
              <a:latin typeface="Book Antiqua" pitchFamily="18" charset="0"/>
            </a:endParaRPr>
          </a:p>
          <a:p>
            <a:r>
              <a:rPr lang="en-US" sz="2400" dirty="0" smtClean="0">
                <a:solidFill>
                  <a:srgbClr val="960000"/>
                </a:solidFill>
                <a:latin typeface="Book Antiqua" pitchFamily="18" charset="0"/>
              </a:rPr>
              <a:t>Since </a:t>
            </a:r>
            <a:r>
              <a:rPr lang="en-US" sz="2400" dirty="0">
                <a:solidFill>
                  <a:srgbClr val="960000"/>
                </a:solidFill>
                <a:latin typeface="Book Antiqua" pitchFamily="18" charset="0"/>
              </a:rPr>
              <a:t>a person has the right to prepare for his or her death while fully conscious</a:t>
            </a:r>
            <a:r>
              <a:rPr lang="en-US" sz="2400" u="sng" dirty="0">
                <a:solidFill>
                  <a:srgbClr val="960000"/>
                </a:solidFill>
                <a:latin typeface="Book Antiqua" pitchFamily="18" charset="0"/>
              </a:rPr>
              <a:t>, he or she should not be deprived of consciousness without a compelling reason.</a:t>
            </a:r>
            <a:r>
              <a:rPr lang="en-US" sz="2400" dirty="0">
                <a:solidFill>
                  <a:srgbClr val="960000"/>
                </a:solidFill>
                <a:latin typeface="Book Antiqua" pitchFamily="18" charset="0"/>
              </a:rPr>
              <a:t> </a:t>
            </a:r>
            <a:endParaRPr lang="en-US" sz="2400" dirty="0" smtClean="0">
              <a:solidFill>
                <a:srgbClr val="960000"/>
              </a:solidFill>
              <a:latin typeface="Book Antiqua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960000"/>
              </a:solidFill>
              <a:latin typeface="Book Antiqua" pitchFamily="18" charset="0"/>
            </a:endParaRPr>
          </a:p>
          <a:p>
            <a:r>
              <a:rPr lang="en-US" sz="2400" dirty="0" smtClean="0">
                <a:solidFill>
                  <a:srgbClr val="960000"/>
                </a:solidFill>
                <a:latin typeface="Book Antiqua" pitchFamily="18" charset="0"/>
              </a:rPr>
              <a:t>Medicines </a:t>
            </a:r>
            <a:r>
              <a:rPr lang="en-US" sz="2400" dirty="0">
                <a:solidFill>
                  <a:srgbClr val="960000"/>
                </a:solidFill>
                <a:latin typeface="Book Antiqua" pitchFamily="18" charset="0"/>
              </a:rPr>
              <a:t>capable of alleviating or suppressing pain may be given to a dying person</a:t>
            </a:r>
            <a:r>
              <a:rPr lang="en-US" sz="2400" u="sng" dirty="0">
                <a:solidFill>
                  <a:srgbClr val="960000"/>
                </a:solidFill>
                <a:latin typeface="Book Antiqua" pitchFamily="18" charset="0"/>
              </a:rPr>
              <a:t>, even if this therapy may indirectly shorten the person’s life so long as the intent is not to hasten death</a:t>
            </a:r>
            <a:r>
              <a:rPr lang="en-US" sz="2400" dirty="0">
                <a:solidFill>
                  <a:srgbClr val="960000"/>
                </a:solidFill>
                <a:latin typeface="Book Antiqua" pitchFamily="18" charset="0"/>
              </a:rPr>
              <a:t>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791200"/>
            <a:ext cx="44958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5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821"/>
                </a:solidFill>
                <a:latin typeface="Book Antiqua" pitchFamily="18" charset="0"/>
              </a:rPr>
              <a:t>Nutrition and Hydration</a:t>
            </a:r>
            <a:endParaRPr lang="en-US" dirty="0">
              <a:solidFill>
                <a:srgbClr val="004821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0"/>
            <a:r>
              <a:rPr lang="en-US" sz="3600" dirty="0">
                <a:solidFill>
                  <a:srgbClr val="004821"/>
                </a:solidFill>
                <a:latin typeface="Book Antiqua" pitchFamily="18" charset="0"/>
              </a:rPr>
              <a:t>N</a:t>
            </a:r>
            <a:r>
              <a:rPr lang="en-US" sz="3600" dirty="0" smtClean="0">
                <a:solidFill>
                  <a:srgbClr val="004821"/>
                </a:solidFill>
                <a:latin typeface="Book Antiqua" pitchFamily="18" charset="0"/>
              </a:rPr>
              <a:t>ormal </a:t>
            </a:r>
            <a:r>
              <a:rPr lang="en-US" sz="3600" dirty="0">
                <a:solidFill>
                  <a:srgbClr val="004821"/>
                </a:solidFill>
                <a:latin typeface="Book Antiqua" pitchFamily="18" charset="0"/>
              </a:rPr>
              <a:t>ordinary </a:t>
            </a:r>
            <a:r>
              <a:rPr lang="en-US" sz="3600" dirty="0" smtClean="0">
                <a:solidFill>
                  <a:srgbClr val="004821"/>
                </a:solidFill>
                <a:latin typeface="Book Antiqua" pitchFamily="18" charset="0"/>
              </a:rPr>
              <a:t>care                                 </a:t>
            </a:r>
            <a:r>
              <a:rPr lang="en-US" sz="3600" dirty="0">
                <a:solidFill>
                  <a:srgbClr val="004821"/>
                </a:solidFill>
                <a:latin typeface="Book Antiqua" pitchFamily="18" charset="0"/>
              </a:rPr>
              <a:t>not </a:t>
            </a:r>
            <a:r>
              <a:rPr lang="en-US" sz="3600" dirty="0" smtClean="0">
                <a:solidFill>
                  <a:srgbClr val="004821"/>
                </a:solidFill>
                <a:latin typeface="Book Antiqua" pitchFamily="18" charset="0"/>
              </a:rPr>
              <a:t>treatment</a:t>
            </a:r>
          </a:p>
          <a:p>
            <a:pPr marL="0" lvl="0" indent="0">
              <a:buNone/>
            </a:pPr>
            <a:endParaRPr lang="en-US" sz="3600" dirty="0">
              <a:solidFill>
                <a:srgbClr val="004821"/>
              </a:solidFill>
              <a:latin typeface="Book Antiqua" pitchFamily="18" charset="0"/>
            </a:endParaRPr>
          </a:p>
          <a:p>
            <a:pPr lvl="0"/>
            <a:r>
              <a:rPr lang="en-US" sz="3600" dirty="0" smtClean="0">
                <a:solidFill>
                  <a:srgbClr val="004821"/>
                </a:solidFill>
                <a:latin typeface="Book Antiqua" pitchFamily="18" charset="0"/>
              </a:rPr>
              <a:t>Without them, </a:t>
            </a:r>
            <a:r>
              <a:rPr lang="en-US" sz="3600" dirty="0">
                <a:solidFill>
                  <a:srgbClr val="004821"/>
                </a:solidFill>
                <a:latin typeface="Book Antiqua" pitchFamily="18" charset="0"/>
              </a:rPr>
              <a:t>a person </a:t>
            </a:r>
            <a:r>
              <a:rPr lang="en-US" sz="3600" dirty="0" smtClean="0">
                <a:solidFill>
                  <a:srgbClr val="004821"/>
                </a:solidFill>
                <a:latin typeface="Book Antiqua" pitchFamily="18" charset="0"/>
              </a:rPr>
              <a:t>                           will </a:t>
            </a:r>
            <a:r>
              <a:rPr lang="en-US" sz="3600" dirty="0">
                <a:solidFill>
                  <a:srgbClr val="004821"/>
                </a:solidFill>
                <a:latin typeface="Book Antiqua" pitchFamily="18" charset="0"/>
              </a:rPr>
              <a:t>die of starvation </a:t>
            </a:r>
            <a:r>
              <a:rPr lang="en-US" sz="3600" dirty="0" smtClean="0">
                <a:solidFill>
                  <a:srgbClr val="004821"/>
                </a:solidFill>
                <a:latin typeface="Book Antiqua" pitchFamily="18" charset="0"/>
              </a:rPr>
              <a:t>                           and/or </a:t>
            </a:r>
            <a:r>
              <a:rPr lang="en-US" sz="3600" dirty="0">
                <a:solidFill>
                  <a:srgbClr val="004821"/>
                </a:solidFill>
                <a:latin typeface="Book Antiqua" pitchFamily="18" charset="0"/>
              </a:rPr>
              <a:t>dehydration</a:t>
            </a:r>
          </a:p>
          <a:p>
            <a:pPr marL="0" indent="0">
              <a:buNone/>
            </a:pPr>
            <a:endParaRPr lang="en-US" dirty="0">
              <a:solidFill>
                <a:srgbClr val="00482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828800"/>
            <a:ext cx="3048000" cy="46482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1252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Nutrition and Hydration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latin typeface="Book Antiqua" pitchFamily="18" charset="0"/>
              </a:rPr>
              <a:t>C</a:t>
            </a:r>
            <a:r>
              <a:rPr lang="en-US" dirty="0" smtClean="0">
                <a:latin typeface="Book Antiqua" pitchFamily="18" charset="0"/>
              </a:rPr>
              <a:t>an </a:t>
            </a:r>
            <a:r>
              <a:rPr lang="en-US" dirty="0">
                <a:latin typeface="Book Antiqua" pitchFamily="18" charset="0"/>
              </a:rPr>
              <a:t>be discontinued </a:t>
            </a:r>
            <a:r>
              <a:rPr lang="en-US" dirty="0" smtClean="0">
                <a:latin typeface="Book Antiqua" pitchFamily="18" charset="0"/>
              </a:rPr>
              <a:t>if: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Death </a:t>
            </a:r>
            <a:r>
              <a:rPr lang="en-US" dirty="0">
                <a:latin typeface="Book Antiqua" pitchFamily="18" charset="0"/>
              </a:rPr>
              <a:t>is imminent – imminent meaning that death will occur within </a:t>
            </a:r>
            <a:r>
              <a:rPr lang="en-US" dirty="0" smtClean="0">
                <a:latin typeface="Book Antiqua" pitchFamily="18" charset="0"/>
              </a:rPr>
              <a:t>hours</a:t>
            </a:r>
          </a:p>
          <a:p>
            <a:r>
              <a:rPr lang="en-US" dirty="0" smtClean="0">
                <a:latin typeface="Book Antiqua" pitchFamily="18" charset="0"/>
              </a:rPr>
              <a:t>The </a:t>
            </a:r>
            <a:r>
              <a:rPr lang="en-US" dirty="0">
                <a:latin typeface="Book Antiqua" pitchFamily="18" charset="0"/>
              </a:rPr>
              <a:t>person’s body is not able to assimilate </a:t>
            </a:r>
            <a:r>
              <a:rPr lang="en-US" dirty="0" smtClean="0">
                <a:latin typeface="Book Antiqua" pitchFamily="18" charset="0"/>
              </a:rPr>
              <a:t>them </a:t>
            </a:r>
          </a:p>
          <a:p>
            <a:r>
              <a:rPr lang="en-US" dirty="0" smtClean="0">
                <a:latin typeface="Book Antiqua" pitchFamily="18" charset="0"/>
              </a:rPr>
              <a:t>They cause </a:t>
            </a:r>
            <a:r>
              <a:rPr lang="en-US" dirty="0">
                <a:latin typeface="Book Antiqua" pitchFamily="18" charset="0"/>
              </a:rPr>
              <a:t>significant </a:t>
            </a:r>
            <a:r>
              <a:rPr lang="en-US" dirty="0" smtClean="0">
                <a:latin typeface="Book Antiqua" pitchFamily="18" charset="0"/>
              </a:rPr>
              <a:t>                          physical </a:t>
            </a:r>
            <a:r>
              <a:rPr lang="en-US" dirty="0">
                <a:latin typeface="Book Antiqua" pitchFamily="18" charset="0"/>
              </a:rPr>
              <a:t>discomfort to </a:t>
            </a:r>
            <a:r>
              <a:rPr lang="en-US" dirty="0" smtClean="0">
                <a:latin typeface="Book Antiqua" pitchFamily="18" charset="0"/>
              </a:rPr>
              <a:t>                  the </a:t>
            </a:r>
            <a:r>
              <a:rPr lang="en-US" dirty="0">
                <a:latin typeface="Book Antiqua" pitchFamily="18" charset="0"/>
              </a:rPr>
              <a:t>patient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038600"/>
            <a:ext cx="3124200" cy="25908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8208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Do Not Resuscitate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(DNR)</a:t>
            </a:r>
            <a:endParaRPr lang="en-US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960000"/>
                </a:solidFill>
                <a:latin typeface="Book Antiqua" pitchFamily="18" charset="0"/>
              </a:rPr>
              <a:t>An </a:t>
            </a:r>
            <a:r>
              <a:rPr lang="en-US" sz="2800" dirty="0">
                <a:solidFill>
                  <a:srgbClr val="960000"/>
                </a:solidFill>
                <a:latin typeface="Book Antiqua" pitchFamily="18" charset="0"/>
              </a:rPr>
              <a:t>order that, in the event of cardiac arrest sudden respiratory failure</a:t>
            </a:r>
            <a:r>
              <a:rPr lang="en-US" sz="2800" dirty="0" smtClean="0">
                <a:solidFill>
                  <a:srgbClr val="960000"/>
                </a:solidFill>
                <a:latin typeface="Book Antiqua" pitchFamily="18" charset="0"/>
              </a:rPr>
              <a:t>,                                       </a:t>
            </a:r>
            <a:r>
              <a:rPr lang="en-US" sz="2800" dirty="0">
                <a:solidFill>
                  <a:srgbClr val="960000"/>
                </a:solidFill>
                <a:latin typeface="Book Antiqua" pitchFamily="18" charset="0"/>
              </a:rPr>
              <a:t>no Cardio-Pulmonary Resuscitation </a:t>
            </a:r>
            <a:r>
              <a:rPr lang="en-US" sz="2800" dirty="0" smtClean="0">
                <a:solidFill>
                  <a:srgbClr val="960000"/>
                </a:solidFill>
                <a:latin typeface="Book Antiqua" pitchFamily="18" charset="0"/>
              </a:rPr>
              <a:t>                    (CPR) will </a:t>
            </a:r>
            <a:r>
              <a:rPr lang="en-US" sz="2800" dirty="0">
                <a:solidFill>
                  <a:srgbClr val="960000"/>
                </a:solidFill>
                <a:latin typeface="Book Antiqua" pitchFamily="18" charset="0"/>
              </a:rPr>
              <a:t>be administered</a:t>
            </a:r>
            <a:r>
              <a:rPr lang="en-US" sz="2800" dirty="0" smtClean="0">
                <a:solidFill>
                  <a:srgbClr val="960000"/>
                </a:solidFill>
                <a:latin typeface="Book Antiqua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solidFill>
                <a:srgbClr val="960000"/>
              </a:solidFill>
              <a:latin typeface="Book Antiqua" pitchFamily="18" charset="0"/>
            </a:endParaRPr>
          </a:p>
          <a:p>
            <a:r>
              <a:rPr lang="en-US" sz="2800" dirty="0" smtClean="0">
                <a:solidFill>
                  <a:srgbClr val="960000"/>
                </a:solidFill>
                <a:latin typeface="Book Antiqua" pitchFamily="18" charset="0"/>
              </a:rPr>
              <a:t>It </a:t>
            </a:r>
            <a:r>
              <a:rPr lang="en-US" sz="2800" dirty="0">
                <a:solidFill>
                  <a:srgbClr val="960000"/>
                </a:solidFill>
                <a:latin typeface="Book Antiqua" pitchFamily="18" charset="0"/>
              </a:rPr>
              <a:t>can be placed if CPR will </a:t>
            </a:r>
            <a:r>
              <a:rPr lang="en-US" sz="2800" dirty="0" smtClean="0">
                <a:solidFill>
                  <a:srgbClr val="960000"/>
                </a:solidFill>
                <a:latin typeface="Book Antiqua" pitchFamily="18" charset="0"/>
              </a:rPr>
              <a:t>be                                  </a:t>
            </a:r>
            <a:r>
              <a:rPr lang="en-US" sz="2800" dirty="0">
                <a:solidFill>
                  <a:srgbClr val="960000"/>
                </a:solidFill>
                <a:latin typeface="Book Antiqua" pitchFamily="18" charset="0"/>
              </a:rPr>
              <a:t>of </a:t>
            </a:r>
            <a:r>
              <a:rPr lang="en-US" sz="2800" dirty="0" smtClean="0">
                <a:solidFill>
                  <a:srgbClr val="960000"/>
                </a:solidFill>
                <a:latin typeface="Book Antiqua" pitchFamily="18" charset="0"/>
              </a:rPr>
              <a:t> no </a:t>
            </a:r>
            <a:r>
              <a:rPr lang="en-US" sz="2800" dirty="0">
                <a:solidFill>
                  <a:srgbClr val="960000"/>
                </a:solidFill>
                <a:latin typeface="Book Antiqua" pitchFamily="18" charset="0"/>
              </a:rPr>
              <a:t>significant benefit to the </a:t>
            </a:r>
            <a:r>
              <a:rPr lang="en-US" sz="2800" dirty="0" smtClean="0">
                <a:solidFill>
                  <a:srgbClr val="960000"/>
                </a:solidFill>
                <a:latin typeface="Book Antiqua" pitchFamily="18" charset="0"/>
              </a:rPr>
              <a:t>                        patient or </a:t>
            </a:r>
            <a:r>
              <a:rPr lang="en-US" sz="2800" dirty="0">
                <a:solidFill>
                  <a:srgbClr val="960000"/>
                </a:solidFill>
                <a:latin typeface="Book Antiqua" pitchFamily="18" charset="0"/>
              </a:rPr>
              <a:t>be a significant burden </a:t>
            </a:r>
            <a:r>
              <a:rPr lang="en-US" sz="2800" dirty="0" smtClean="0">
                <a:solidFill>
                  <a:srgbClr val="960000"/>
                </a:solidFill>
                <a:latin typeface="Book Antiqua" pitchFamily="18" charset="0"/>
              </a:rPr>
              <a:t>                           to </a:t>
            </a:r>
            <a:r>
              <a:rPr lang="en-US" sz="2800" dirty="0">
                <a:solidFill>
                  <a:srgbClr val="960000"/>
                </a:solidFill>
                <a:latin typeface="Book Antiqua" pitchFamily="18" charset="0"/>
              </a:rPr>
              <a:t>him or her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425" y="3038475"/>
            <a:ext cx="2819400" cy="34290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4542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458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To the End of Our Days</vt:lpstr>
      <vt:lpstr>End of Life Issues</vt:lpstr>
      <vt:lpstr>The Central Question</vt:lpstr>
      <vt:lpstr>Euthanasia</vt:lpstr>
      <vt:lpstr>Quality of Life</vt:lpstr>
      <vt:lpstr>Pain Management</vt:lpstr>
      <vt:lpstr>Nutrition and Hydration</vt:lpstr>
      <vt:lpstr>Nutrition and Hydration</vt:lpstr>
      <vt:lpstr>Do Not Resuscitate (DNR)</vt:lpstr>
      <vt:lpstr>Do Not Resuscitate (DNR)</vt:lpstr>
      <vt:lpstr>Ordinary/Proportionate Care </vt:lpstr>
      <vt:lpstr> Extraordinary/Disproportionate Care </vt:lpstr>
      <vt:lpstr> Medical Futility </vt:lpstr>
      <vt:lpstr>Advance Directives a.k.a. Living Wills</vt:lpstr>
      <vt:lpstr>Living Wills</vt:lpstr>
    </vt:vector>
  </TitlesOfParts>
  <Company>Archdiocese Of Philadelphia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End of Our Days</dc:title>
  <dc:creator>Steven Bozza</dc:creator>
  <cp:lastModifiedBy>Steven Bozza</cp:lastModifiedBy>
  <cp:revision>51</cp:revision>
  <dcterms:created xsi:type="dcterms:W3CDTF">2011-10-11T19:07:03Z</dcterms:created>
  <dcterms:modified xsi:type="dcterms:W3CDTF">2011-10-19T12:55:57Z</dcterms:modified>
</cp:coreProperties>
</file>